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44"/>
  </p:notesMasterIdLst>
  <p:sldIdLst>
    <p:sldId id="256" r:id="rId2"/>
    <p:sldId id="257" r:id="rId3"/>
    <p:sldId id="262" r:id="rId4"/>
    <p:sldId id="263" r:id="rId5"/>
    <p:sldId id="264" r:id="rId6"/>
    <p:sldId id="259" r:id="rId7"/>
    <p:sldId id="261" r:id="rId8"/>
    <p:sldId id="271" r:id="rId9"/>
    <p:sldId id="265" r:id="rId10"/>
    <p:sldId id="266" r:id="rId11"/>
    <p:sldId id="267" r:id="rId12"/>
    <p:sldId id="268" r:id="rId13"/>
    <p:sldId id="270" r:id="rId14"/>
    <p:sldId id="272" r:id="rId15"/>
    <p:sldId id="273" r:id="rId16"/>
    <p:sldId id="274" r:id="rId17"/>
    <p:sldId id="275" r:id="rId18"/>
    <p:sldId id="277" r:id="rId19"/>
    <p:sldId id="279" r:id="rId20"/>
    <p:sldId id="281" r:id="rId21"/>
    <p:sldId id="282" r:id="rId22"/>
    <p:sldId id="283" r:id="rId23"/>
    <p:sldId id="284" r:id="rId24"/>
    <p:sldId id="280" r:id="rId25"/>
    <p:sldId id="285" r:id="rId26"/>
    <p:sldId id="286" r:id="rId27"/>
    <p:sldId id="287" r:id="rId28"/>
    <p:sldId id="317" r:id="rId29"/>
    <p:sldId id="289" r:id="rId30"/>
    <p:sldId id="293" r:id="rId31"/>
    <p:sldId id="295" r:id="rId32"/>
    <p:sldId id="297" r:id="rId33"/>
    <p:sldId id="298" r:id="rId34"/>
    <p:sldId id="303" r:id="rId35"/>
    <p:sldId id="305" r:id="rId36"/>
    <p:sldId id="308" r:id="rId37"/>
    <p:sldId id="309" r:id="rId38"/>
    <p:sldId id="311" r:id="rId39"/>
    <p:sldId id="312" r:id="rId40"/>
    <p:sldId id="314" r:id="rId41"/>
    <p:sldId id="315" r:id="rId42"/>
    <p:sldId id="31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67273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8B888-F4CA-4354-9ED5-56676B20BCF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103BD-49D5-4BC0-A4EA-154D5B9CD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8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103BD-49D5-4BC0-A4EA-154D5B9CDC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7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4.jpeg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1.jpeg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image" Target="../media/image25.gif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 /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Ovarian Pathology + trophoblastic disease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Prof. J. </a:t>
            </a:r>
            <a:r>
              <a:rPr lang="en-US" dirty="0" err="1"/>
              <a:t>Hewavisenthi</a:t>
            </a:r>
            <a:endParaRPr lang="en-US" dirty="0"/>
          </a:p>
          <a:p>
            <a:r>
              <a:rPr lang="en-US" dirty="0"/>
              <a:t>Senior Professor and Chair</a:t>
            </a:r>
          </a:p>
          <a:p>
            <a:r>
              <a:rPr lang="en-US" dirty="0"/>
              <a:t>Department of Pathology</a:t>
            </a:r>
          </a:p>
        </p:txBody>
      </p:sp>
    </p:spTree>
    <p:extLst>
      <p:ext uri="{BB962C8B-B14F-4D97-AF65-F5344CB8AC3E}">
        <p14:creationId xmlns:p14="http://schemas.microsoft.com/office/powerpoint/2010/main" val="395218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0663" y="222068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Serous </a:t>
            </a:r>
            <a:r>
              <a:rPr lang="en-US" sz="2400" b="1" dirty="0" err="1"/>
              <a:t>cystadenofibroma</a:t>
            </a:r>
            <a:endParaRPr lang="en-US" sz="2400" b="1" dirty="0"/>
          </a:p>
        </p:txBody>
      </p:sp>
      <p:pic>
        <p:nvPicPr>
          <p:cNvPr id="6146" name="Picture 2" descr="Image result for papillary serous cystadenofibroma of the ov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7" y="683733"/>
            <a:ext cx="5532710" cy="36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papillary serous cystadenofibroma of the ov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58" y="1391823"/>
            <a:ext cx="5513705" cy="41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papillary serous cystadenofibroma of the ov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93" y="4360863"/>
            <a:ext cx="3385458" cy="226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3377" y="5982789"/>
            <a:ext cx="5545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stroma is not so fibrous the term papillary serous cystadenoma may be applied.</a:t>
            </a:r>
          </a:p>
        </p:txBody>
      </p:sp>
    </p:spTree>
    <p:extLst>
      <p:ext uri="{BB962C8B-B14F-4D97-AF65-F5344CB8AC3E}">
        <p14:creationId xmlns:p14="http://schemas.microsoft.com/office/powerpoint/2010/main" val="291406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0766" y="437757"/>
            <a:ext cx="4976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Boderline</a:t>
            </a:r>
            <a:r>
              <a:rPr lang="en-US" sz="2800" b="1" dirty="0"/>
              <a:t> serous </a:t>
            </a:r>
            <a:r>
              <a:rPr lang="en-US" sz="2800" b="1" dirty="0" err="1"/>
              <a:t>tumours</a:t>
            </a:r>
            <a:endParaRPr lang="en-US" sz="2800" b="1" dirty="0"/>
          </a:p>
        </p:txBody>
      </p:sp>
      <p:pic>
        <p:nvPicPr>
          <p:cNvPr id="7170" name="Picture 2" descr="Image result for Borderline serous tum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28" y="1365345"/>
            <a:ext cx="7066750" cy="425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Borderline serous tum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468" y="1561288"/>
            <a:ext cx="4468676" cy="335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1337" y="6113417"/>
            <a:ext cx="107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Histology : </a:t>
            </a:r>
            <a:r>
              <a:rPr lang="en-US" dirty="0" err="1"/>
              <a:t>Tumour</a:t>
            </a:r>
            <a:r>
              <a:rPr lang="en-US" dirty="0"/>
              <a:t> cells show mild stratification, loss of polarity and atypia, but no invasion of stroma.</a:t>
            </a:r>
          </a:p>
        </p:txBody>
      </p:sp>
    </p:spTree>
    <p:extLst>
      <p:ext uri="{BB962C8B-B14F-4D97-AF65-F5344CB8AC3E}">
        <p14:creationId xmlns:p14="http://schemas.microsoft.com/office/powerpoint/2010/main" val="364657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209006"/>
            <a:ext cx="514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Serous cystadenocarcinoma</a:t>
            </a:r>
          </a:p>
        </p:txBody>
      </p:sp>
      <p:pic>
        <p:nvPicPr>
          <p:cNvPr id="8194" name="Picture 2" descr="Image result for Serous cystadenocarcinoma of the ovary gr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" y="1248320"/>
            <a:ext cx="5313317" cy="39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erous cystadenocarcinoma of the ovary his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090" y="339635"/>
            <a:ext cx="4952001" cy="334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erous cystadenocarcinoma of the ovary his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422" y="4022372"/>
            <a:ext cx="3775756" cy="270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34194" y="6217920"/>
            <a:ext cx="46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Poorly differentiated serous adenocarcinoma</a:t>
            </a:r>
          </a:p>
        </p:txBody>
      </p:sp>
    </p:spTree>
    <p:extLst>
      <p:ext uri="{BB962C8B-B14F-4D97-AF65-F5344CB8AC3E}">
        <p14:creationId xmlns:p14="http://schemas.microsoft.com/office/powerpoint/2010/main" val="816717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256" y="376863"/>
            <a:ext cx="7729728" cy="1188720"/>
          </a:xfrm>
        </p:spPr>
        <p:txBody>
          <a:bodyPr/>
          <a:lstStyle/>
          <a:p>
            <a:r>
              <a:rPr lang="en-US" dirty="0"/>
              <a:t>Mucinous </a:t>
            </a:r>
            <a:r>
              <a:rPr lang="en-US" dirty="0" err="1"/>
              <a:t>tumours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6366" y="1946366"/>
            <a:ext cx="8014498" cy="3793661"/>
          </a:xfrm>
        </p:spPr>
        <p:txBody>
          <a:bodyPr>
            <a:noAutofit/>
          </a:bodyPr>
          <a:lstStyle/>
          <a:p>
            <a:r>
              <a:rPr lang="en-US" sz="3200" dirty="0"/>
              <a:t>Less common than the serous </a:t>
            </a:r>
            <a:r>
              <a:rPr lang="en-US" sz="3200" dirty="0" err="1"/>
              <a:t>tumours</a:t>
            </a:r>
            <a:endParaRPr lang="en-US" sz="3200" dirty="0"/>
          </a:p>
          <a:p>
            <a:r>
              <a:rPr lang="en-US" sz="3200" dirty="0"/>
              <a:t>25% of all ovarian neoplasms</a:t>
            </a:r>
          </a:p>
          <a:p>
            <a:pPr lvl="1"/>
            <a:r>
              <a:rPr lang="en-US" sz="3200" dirty="0"/>
              <a:t>&gt; 80% are benign and borderline</a:t>
            </a:r>
          </a:p>
          <a:p>
            <a:pPr lvl="1"/>
            <a:r>
              <a:rPr lang="en-US" sz="3200" dirty="0"/>
              <a:t>15% malignant</a:t>
            </a:r>
          </a:p>
          <a:p>
            <a:pPr lvl="1"/>
            <a:r>
              <a:rPr lang="en-US" sz="3200" dirty="0"/>
              <a:t>Account for only 10% of all ovarian cancers.</a:t>
            </a:r>
          </a:p>
          <a:p>
            <a:r>
              <a:rPr lang="en-US" sz="3200" dirty="0"/>
              <a:t>Rare before puberty and after menopause</a:t>
            </a:r>
          </a:p>
        </p:txBody>
      </p:sp>
    </p:spTree>
    <p:extLst>
      <p:ext uri="{BB962C8B-B14F-4D97-AF65-F5344CB8AC3E}">
        <p14:creationId xmlns:p14="http://schemas.microsoft.com/office/powerpoint/2010/main" val="8028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Mucinous cystadenoma gr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2" y="548640"/>
            <a:ext cx="5174824" cy="363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53497" y="600891"/>
            <a:ext cx="4585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 from serous cystadenomas in several aspects</a:t>
            </a:r>
          </a:p>
          <a:p>
            <a:r>
              <a:rPr lang="en-US" dirty="0"/>
              <a:t>	Larger cystic masses</a:t>
            </a:r>
          </a:p>
          <a:p>
            <a:r>
              <a:rPr lang="en-US" dirty="0"/>
              <a:t>	Filled with gelatinous material</a:t>
            </a:r>
          </a:p>
          <a:p>
            <a:r>
              <a:rPr lang="en-US" dirty="0"/>
              <a:t>	</a:t>
            </a:r>
            <a:r>
              <a:rPr lang="en-US" dirty="0" err="1"/>
              <a:t>Multilocular</a:t>
            </a:r>
            <a:r>
              <a:rPr lang="en-US" dirty="0"/>
              <a:t> with variably sized cysts</a:t>
            </a:r>
          </a:p>
          <a:p>
            <a:r>
              <a:rPr lang="en-US" dirty="0"/>
              <a:t>	Less commonly bilateral</a:t>
            </a:r>
          </a:p>
          <a:p>
            <a:endParaRPr lang="en-US" dirty="0"/>
          </a:p>
        </p:txBody>
      </p:sp>
      <p:pic>
        <p:nvPicPr>
          <p:cNvPr id="9220" name="Picture 4" descr="Image result for mucinous cystadenoma histolog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6" t="5786" r="2766" b="10447"/>
          <a:stretch/>
        </p:blipFill>
        <p:spPr bwMode="auto">
          <a:xfrm>
            <a:off x="6081135" y="3095897"/>
            <a:ext cx="5668527" cy="35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9712" y="5159829"/>
            <a:ext cx="517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Histology – The lining epithelium is tall columnar mucin secreting in type</a:t>
            </a:r>
          </a:p>
        </p:txBody>
      </p:sp>
    </p:spTree>
    <p:extLst>
      <p:ext uri="{BB962C8B-B14F-4D97-AF65-F5344CB8AC3E}">
        <p14:creationId xmlns:p14="http://schemas.microsoft.com/office/powerpoint/2010/main" val="37271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507491"/>
            <a:ext cx="7729728" cy="1188720"/>
          </a:xfrm>
        </p:spPr>
        <p:txBody>
          <a:bodyPr/>
          <a:lstStyle/>
          <a:p>
            <a:r>
              <a:rPr lang="en-US" dirty="0" err="1"/>
              <a:t>Endometrioid</a:t>
            </a:r>
            <a:r>
              <a:rPr lang="en-US" dirty="0"/>
              <a:t> </a:t>
            </a:r>
            <a:r>
              <a:rPr lang="en-US" dirty="0" err="1"/>
              <a:t>tumours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155372"/>
            <a:ext cx="7729728" cy="3584656"/>
          </a:xfrm>
        </p:spPr>
        <p:txBody>
          <a:bodyPr>
            <a:noAutofit/>
          </a:bodyPr>
          <a:lstStyle/>
          <a:p>
            <a:r>
              <a:rPr lang="en-US" sz="2400" dirty="0"/>
              <a:t>Accounts for approximately 20% of all ovarian cancers</a:t>
            </a:r>
          </a:p>
          <a:p>
            <a:r>
              <a:rPr lang="en-US" sz="2400" dirty="0"/>
              <a:t>Most </a:t>
            </a:r>
            <a:r>
              <a:rPr lang="en-US" sz="2400" dirty="0" err="1"/>
              <a:t>endometrioid</a:t>
            </a:r>
            <a:r>
              <a:rPr lang="en-US" sz="2400" dirty="0"/>
              <a:t> </a:t>
            </a:r>
            <a:r>
              <a:rPr lang="en-US" sz="2400" dirty="0" err="1"/>
              <a:t>tumours</a:t>
            </a:r>
            <a:r>
              <a:rPr lang="en-US" sz="2400" dirty="0"/>
              <a:t> are carcinomas </a:t>
            </a:r>
          </a:p>
          <a:p>
            <a:r>
              <a:rPr lang="en-US" sz="2400" dirty="0"/>
              <a:t>Benign form – </a:t>
            </a:r>
            <a:r>
              <a:rPr lang="en-US" sz="2400" dirty="0" err="1"/>
              <a:t>Endometrioid</a:t>
            </a:r>
            <a:r>
              <a:rPr lang="en-US" sz="2400" dirty="0"/>
              <a:t> </a:t>
            </a:r>
            <a:r>
              <a:rPr lang="en-US" sz="2400" dirty="0" err="1"/>
              <a:t>cystadenofibroma</a:t>
            </a:r>
            <a:r>
              <a:rPr lang="en-US" sz="2400" dirty="0"/>
              <a:t> are rare. </a:t>
            </a:r>
          </a:p>
          <a:p>
            <a:r>
              <a:rPr lang="en-US" sz="2400" dirty="0"/>
              <a:t>40% are bilateral</a:t>
            </a:r>
          </a:p>
          <a:p>
            <a:r>
              <a:rPr lang="en-US" sz="2400" dirty="0"/>
              <a:t>15 – 30% of the </a:t>
            </a:r>
            <a:r>
              <a:rPr lang="en-US" sz="2400" dirty="0" err="1"/>
              <a:t>endometrioid</a:t>
            </a:r>
            <a:r>
              <a:rPr lang="en-US" sz="2400" dirty="0"/>
              <a:t> carcinomas are accompanied by carcinoma of the endometrium </a:t>
            </a:r>
          </a:p>
          <a:p>
            <a:pPr lvl="1"/>
            <a:r>
              <a:rPr lang="en-US" sz="2400" dirty="0"/>
              <a:t>Relatively good prognosis in these cases implying that they arise independently and does not indicate metastatic spread.</a:t>
            </a:r>
          </a:p>
        </p:txBody>
      </p:sp>
    </p:spTree>
    <p:extLst>
      <p:ext uri="{BB962C8B-B14F-4D97-AF65-F5344CB8AC3E}">
        <p14:creationId xmlns:p14="http://schemas.microsoft.com/office/powerpoint/2010/main" val="174902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Endometrioid carcinoma of the ov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" t="1388" r="-672" b="7083"/>
          <a:stretch/>
        </p:blipFill>
        <p:spPr bwMode="auto">
          <a:xfrm>
            <a:off x="860969" y="1493203"/>
            <a:ext cx="5829300" cy="43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76011" y="2547257"/>
            <a:ext cx="438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Histology – Columnar epithelium typical of endometrial type epithelium.</a:t>
            </a:r>
          </a:p>
        </p:txBody>
      </p:sp>
    </p:spTree>
    <p:extLst>
      <p:ext uri="{BB962C8B-B14F-4D97-AF65-F5344CB8AC3E}">
        <p14:creationId xmlns:p14="http://schemas.microsoft.com/office/powerpoint/2010/main" val="3373146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clear cell carcinoma of the ov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2" b="13150"/>
          <a:stretch/>
        </p:blipFill>
        <p:spPr bwMode="auto">
          <a:xfrm>
            <a:off x="874032" y="1319350"/>
            <a:ext cx="9946846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31474" y="391885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Clear cell carcinoma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6571" y="6074229"/>
            <a:ext cx="11495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Note : Benign and borderline counterparts of this </a:t>
            </a:r>
            <a:r>
              <a:rPr lang="en-US" sz="2400" dirty="0" err="1"/>
              <a:t>tumour</a:t>
            </a:r>
            <a:r>
              <a:rPr lang="en-US" sz="2400" dirty="0"/>
              <a:t> are rare compared with serous </a:t>
            </a:r>
            <a:r>
              <a:rPr lang="en-US" sz="2400" dirty="0" err="1"/>
              <a:t>tumours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9183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3143" y="493501"/>
            <a:ext cx="4258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Brenner </a:t>
            </a:r>
            <a:r>
              <a:rPr lang="en-US" sz="3200" b="1" dirty="0" err="1"/>
              <a:t>tumours</a:t>
            </a:r>
            <a:endParaRPr lang="en-US" sz="3200" b="1" dirty="0"/>
          </a:p>
        </p:txBody>
      </p:sp>
      <p:pic>
        <p:nvPicPr>
          <p:cNvPr id="12290" name="Picture 2" descr="Image result for brenner tumo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62" y="1489166"/>
            <a:ext cx="3910565" cy="28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1336" y="4702629"/>
            <a:ext cx="4402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Macroscopy  -</a:t>
            </a:r>
          </a:p>
          <a:p>
            <a:r>
              <a:rPr lang="en-US" sz="2400" dirty="0"/>
              <a:t>May be solid and cystic</a:t>
            </a:r>
          </a:p>
          <a:p>
            <a:r>
              <a:rPr lang="en-US" sz="2400" dirty="0"/>
              <a:t>Small size – 1cm </a:t>
            </a:r>
            <a:r>
              <a:rPr lang="en-US" sz="2400" dirty="0" err="1"/>
              <a:t>upto</a:t>
            </a:r>
            <a:r>
              <a:rPr lang="en-US" sz="2400" dirty="0"/>
              <a:t> 20 – 30cm</a:t>
            </a:r>
          </a:p>
          <a:p>
            <a:r>
              <a:rPr lang="en-US" sz="2400" dirty="0"/>
              <a:t>Usually unilateral</a:t>
            </a:r>
          </a:p>
        </p:txBody>
      </p:sp>
      <p:pic>
        <p:nvPicPr>
          <p:cNvPr id="12292" name="Picture 4" descr="Image result for brenner tumou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" t="6160" r="269" b="-1789"/>
          <a:stretch/>
        </p:blipFill>
        <p:spPr bwMode="auto">
          <a:xfrm>
            <a:off x="6791507" y="270662"/>
            <a:ext cx="4246607" cy="304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brenner tumo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43" y="3316385"/>
            <a:ext cx="2783568" cy="19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4675" y="5487459"/>
            <a:ext cx="4859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Microscopy –</a:t>
            </a:r>
          </a:p>
          <a:p>
            <a:r>
              <a:rPr lang="en-US" sz="2400" dirty="0"/>
              <a:t>Nests of transitional epithelial cells in a fibrotic stroma</a:t>
            </a:r>
          </a:p>
        </p:txBody>
      </p:sp>
    </p:spTree>
    <p:extLst>
      <p:ext uri="{BB962C8B-B14F-4D97-AF65-F5344CB8AC3E}">
        <p14:creationId xmlns:p14="http://schemas.microsoft.com/office/powerpoint/2010/main" val="709248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556" y="308636"/>
            <a:ext cx="7729728" cy="1188720"/>
          </a:xfrm>
        </p:spPr>
        <p:txBody>
          <a:bodyPr/>
          <a:lstStyle/>
          <a:p>
            <a:r>
              <a:rPr lang="en-US" dirty="0"/>
              <a:t>Germ cell </a:t>
            </a:r>
            <a:r>
              <a:rPr lang="en-US" dirty="0" err="1"/>
              <a:t>tumours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Image result for germ cell tumour of ov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77" y="1594539"/>
            <a:ext cx="8510887" cy="51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17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633" y="546681"/>
            <a:ext cx="7729728" cy="1188720"/>
          </a:xfrm>
        </p:spPr>
        <p:txBody>
          <a:bodyPr/>
          <a:lstStyle/>
          <a:p>
            <a:r>
              <a:rPr lang="en-US" dirty="0"/>
              <a:t>Ovarian cysts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325190"/>
            <a:ext cx="7729728" cy="34148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sz="2800" b="1" dirty="0"/>
              <a:t>Non neoplastic cysts</a:t>
            </a:r>
          </a:p>
          <a:p>
            <a:pPr lvl="1"/>
            <a:r>
              <a:rPr lang="en-US" sz="2800" dirty="0" err="1"/>
              <a:t>Follecular</a:t>
            </a:r>
            <a:r>
              <a:rPr lang="en-US" sz="2800" dirty="0"/>
              <a:t> and luteal cysts</a:t>
            </a:r>
          </a:p>
          <a:p>
            <a:pPr lvl="1"/>
            <a:r>
              <a:rPr lang="en-US" sz="2800" dirty="0"/>
              <a:t>Polycystic ovarian syndrome</a:t>
            </a:r>
          </a:p>
          <a:p>
            <a:pPr lvl="1"/>
            <a:r>
              <a:rPr lang="en-US" sz="2800" dirty="0" err="1"/>
              <a:t>Endometriotic</a:t>
            </a:r>
            <a:r>
              <a:rPr lang="en-US" sz="2800" dirty="0"/>
              <a:t> cysts</a:t>
            </a:r>
          </a:p>
          <a:p>
            <a:r>
              <a:rPr lang="en-US" sz="2800" b="1" dirty="0"/>
              <a:t>Neoplastic cysts</a:t>
            </a:r>
          </a:p>
          <a:p>
            <a:pPr lvl="1"/>
            <a:r>
              <a:rPr lang="en-US" sz="2800" dirty="0"/>
              <a:t>Mainly serous and mucinous cystadenomas and other surface epithelial </a:t>
            </a:r>
            <a:r>
              <a:rPr lang="en-US" sz="2800" dirty="0" err="1"/>
              <a:t>tumours</a:t>
            </a:r>
            <a:r>
              <a:rPr lang="en-US" sz="2800" dirty="0"/>
              <a:t>.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884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dermoid cyst ov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6" y="1618298"/>
            <a:ext cx="4507865" cy="45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9246" y="4572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Mature cystic </a:t>
            </a:r>
            <a:r>
              <a:rPr lang="en-US" sz="2800" b="1" dirty="0" err="1"/>
              <a:t>teratoma</a:t>
            </a:r>
            <a:r>
              <a:rPr lang="en-US" sz="2800" b="1" dirty="0"/>
              <a:t> (</a:t>
            </a:r>
            <a:r>
              <a:rPr lang="en-US" sz="2800" b="1" dirty="0" err="1"/>
              <a:t>Dermoid</a:t>
            </a:r>
            <a:r>
              <a:rPr lang="en-US" sz="2800" b="1" dirty="0"/>
              <a:t> cyst)</a:t>
            </a:r>
          </a:p>
        </p:txBody>
      </p:sp>
      <p:pic>
        <p:nvPicPr>
          <p:cNvPr id="15366" name="Picture 6" descr="Image result for dermoid cyst ov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918" y="1618298"/>
            <a:ext cx="5923874" cy="414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204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dermoid cyst ovary micros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60" y="953065"/>
            <a:ext cx="5039980" cy="37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Image result for dermoid cyst ovary micros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28" y="953065"/>
            <a:ext cx="5435328" cy="407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37360" y="5525589"/>
            <a:ext cx="832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Dermoid</a:t>
            </a:r>
            <a:r>
              <a:rPr lang="en-US" sz="2400" dirty="0"/>
              <a:t> cyst – benign and contains tissue from ectoderm, mesoderm and endoderm</a:t>
            </a:r>
          </a:p>
          <a:p>
            <a:r>
              <a:rPr lang="en-US" sz="2400" dirty="0"/>
              <a:t>1% may undergo malignant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472148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ysgerminoma of the ov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6"/>
          <a:stretch/>
        </p:blipFill>
        <p:spPr bwMode="auto">
          <a:xfrm>
            <a:off x="704215" y="931477"/>
            <a:ext cx="3828597" cy="38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93135" y="104503"/>
            <a:ext cx="3958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Dysgerminoma</a:t>
            </a:r>
          </a:p>
        </p:txBody>
      </p:sp>
      <p:pic>
        <p:nvPicPr>
          <p:cNvPr id="1028" name="Picture 4" descr="Image result for dysgerminoma of the ov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58" y="813911"/>
            <a:ext cx="5108756" cy="383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36913" y="5018839"/>
            <a:ext cx="9039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 Similar to seminoma of the testis</a:t>
            </a:r>
          </a:p>
          <a:p>
            <a:r>
              <a:rPr lang="en-US" sz="2400" dirty="0"/>
              <a:t>* 75% occur in the 2</a:t>
            </a:r>
            <a:r>
              <a:rPr lang="en-US" sz="2400" baseline="30000" dirty="0"/>
              <a:t>nd</a:t>
            </a:r>
            <a:r>
              <a:rPr lang="en-US" sz="2400" dirty="0"/>
              <a:t> and 3</a:t>
            </a:r>
            <a:r>
              <a:rPr lang="en-US" sz="2400" baseline="30000" dirty="0"/>
              <a:t>rd</a:t>
            </a:r>
            <a:r>
              <a:rPr lang="en-US" sz="2400" dirty="0"/>
              <a:t> decade</a:t>
            </a:r>
          </a:p>
          <a:p>
            <a:r>
              <a:rPr lang="en-US" sz="2400" dirty="0"/>
              <a:t>* 2% of all ovarian cancers but  50% of germ cell </a:t>
            </a:r>
            <a:r>
              <a:rPr lang="en-US" sz="2400" dirty="0" err="1"/>
              <a:t>tumours</a:t>
            </a:r>
            <a:r>
              <a:rPr lang="en-US" sz="2400" dirty="0"/>
              <a:t> of the ovary</a:t>
            </a:r>
          </a:p>
          <a:p>
            <a:r>
              <a:rPr lang="en-US" sz="2400" dirty="0"/>
              <a:t>* Usually unilateral</a:t>
            </a:r>
          </a:p>
        </p:txBody>
      </p:sp>
    </p:spTree>
    <p:extLst>
      <p:ext uri="{BB962C8B-B14F-4D97-AF65-F5344CB8AC3E}">
        <p14:creationId xmlns:p14="http://schemas.microsoft.com/office/powerpoint/2010/main" val="2692199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Embryonal carcino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7" y="949331"/>
            <a:ext cx="5010695" cy="39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endodermal sinus tumou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7"/>
          <a:stretch/>
        </p:blipFill>
        <p:spPr bwMode="auto">
          <a:xfrm>
            <a:off x="6037762" y="949331"/>
            <a:ext cx="5470616" cy="403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3206" y="5172891"/>
            <a:ext cx="482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Embryonal carcinoma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5669" y="5355771"/>
            <a:ext cx="5460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Endodermal sinus </a:t>
            </a:r>
            <a:r>
              <a:rPr lang="en-US" sz="3200" b="1" dirty="0" err="1"/>
              <a:t>tumour</a:t>
            </a:r>
            <a:r>
              <a:rPr lang="en-US" sz="3200" b="1" dirty="0"/>
              <a:t> (Yolk sac )</a:t>
            </a:r>
          </a:p>
        </p:txBody>
      </p:sp>
    </p:spTree>
    <p:extLst>
      <p:ext uri="{BB962C8B-B14F-4D97-AF65-F5344CB8AC3E}">
        <p14:creationId xmlns:p14="http://schemas.microsoft.com/office/powerpoint/2010/main" val="1637530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 cord stromal </a:t>
            </a:r>
            <a:r>
              <a:rPr lang="en-US" dirty="0" err="1"/>
              <a:t>tumours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Granulosa cell </a:t>
            </a:r>
            <a:r>
              <a:rPr lang="en-US" sz="2400" dirty="0" err="1"/>
              <a:t>tumours</a:t>
            </a:r>
            <a:endParaRPr lang="en-US" sz="2400" dirty="0"/>
          </a:p>
          <a:p>
            <a:pPr lvl="1"/>
            <a:r>
              <a:rPr lang="en-US" sz="2400" dirty="0"/>
              <a:t>Granulosa cell </a:t>
            </a:r>
            <a:r>
              <a:rPr lang="en-US" sz="2400" dirty="0" err="1"/>
              <a:t>tumour</a:t>
            </a:r>
            <a:endParaRPr lang="en-US" sz="2400" dirty="0"/>
          </a:p>
          <a:p>
            <a:pPr lvl="1"/>
            <a:r>
              <a:rPr lang="en-US" sz="2400" dirty="0" err="1"/>
              <a:t>Thecoma</a:t>
            </a:r>
            <a:r>
              <a:rPr lang="en-US" sz="2400" dirty="0"/>
              <a:t> fibroma group</a:t>
            </a:r>
          </a:p>
          <a:p>
            <a:r>
              <a:rPr lang="en-US" sz="2400" dirty="0" err="1"/>
              <a:t>Sertoli</a:t>
            </a:r>
            <a:r>
              <a:rPr lang="en-US" sz="2400" dirty="0"/>
              <a:t> stromal cell </a:t>
            </a:r>
            <a:r>
              <a:rPr lang="en-US" sz="2400" dirty="0" err="1"/>
              <a:t>tumours</a:t>
            </a:r>
            <a:endParaRPr lang="en-US" sz="2400" dirty="0"/>
          </a:p>
          <a:p>
            <a:r>
              <a:rPr lang="en-US" sz="2400" dirty="0"/>
              <a:t>Sex cord </a:t>
            </a:r>
            <a:r>
              <a:rPr lang="en-US" sz="2400" dirty="0" err="1"/>
              <a:t>tumour</a:t>
            </a:r>
            <a:r>
              <a:rPr lang="en-US" sz="2400" dirty="0"/>
              <a:t> with annular tubules</a:t>
            </a:r>
          </a:p>
          <a:p>
            <a:r>
              <a:rPr lang="en-US" sz="2400" dirty="0" err="1"/>
              <a:t>Gyanandroblastoma</a:t>
            </a:r>
            <a:endParaRPr lang="en-US" sz="2400" dirty="0"/>
          </a:p>
          <a:p>
            <a:r>
              <a:rPr lang="en-US" sz="2400" dirty="0"/>
              <a:t>Steroid (lipid) cell </a:t>
            </a:r>
            <a:r>
              <a:rPr lang="en-US" sz="2400" dirty="0" err="1"/>
              <a:t>tumour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2965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2103" y="561703"/>
            <a:ext cx="419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Granulosa cell </a:t>
            </a:r>
            <a:r>
              <a:rPr lang="en-US" sz="2800" b="1" dirty="0" err="1"/>
              <a:t>tumour</a:t>
            </a:r>
            <a:endParaRPr lang="en-US" sz="2800" b="1" dirty="0"/>
          </a:p>
        </p:txBody>
      </p:sp>
      <p:pic>
        <p:nvPicPr>
          <p:cNvPr id="3074" name="Picture 2" descr="Image result for granulosa cell tumo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86" y="1985555"/>
            <a:ext cx="4836550" cy="36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70618" y="1502228"/>
            <a:ext cx="44936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Post menopausal females (Any age)</a:t>
            </a:r>
          </a:p>
          <a:p>
            <a:r>
              <a:rPr lang="en-US" sz="2400" dirty="0"/>
              <a:t>5% of all ovarian </a:t>
            </a:r>
            <a:r>
              <a:rPr lang="en-US" sz="2400" dirty="0" err="1"/>
              <a:t>tumours</a:t>
            </a:r>
            <a:endParaRPr lang="en-US" sz="2400" dirty="0"/>
          </a:p>
          <a:p>
            <a:r>
              <a:rPr lang="en-US" sz="2400" dirty="0"/>
              <a:t>Associated with </a:t>
            </a:r>
            <a:r>
              <a:rPr lang="en-US" sz="2400" dirty="0" err="1"/>
              <a:t>oestrogen</a:t>
            </a:r>
            <a:r>
              <a:rPr lang="en-US" sz="2400" dirty="0"/>
              <a:t> secretion *</a:t>
            </a:r>
          </a:p>
          <a:p>
            <a:r>
              <a:rPr lang="en-US" sz="2400" b="1" dirty="0"/>
              <a:t>Macroscopy :</a:t>
            </a:r>
          </a:p>
          <a:p>
            <a:r>
              <a:rPr lang="en-US" sz="2400" dirty="0"/>
              <a:t>Unilateral, solid – cystic and varies from small – large.</a:t>
            </a:r>
          </a:p>
          <a:p>
            <a:r>
              <a:rPr lang="en-US" sz="2400" b="1" dirty="0"/>
              <a:t>Microscopy :</a:t>
            </a:r>
          </a:p>
          <a:p>
            <a:r>
              <a:rPr lang="en-US" sz="2400" dirty="0"/>
              <a:t>Follicles / Call – </a:t>
            </a:r>
            <a:r>
              <a:rPr lang="en-US" sz="2400" dirty="0" err="1"/>
              <a:t>Exner</a:t>
            </a:r>
            <a:r>
              <a:rPr lang="en-US" sz="2400" dirty="0"/>
              <a:t> bodies, cord strands sheets.</a:t>
            </a:r>
          </a:p>
          <a:p>
            <a:r>
              <a:rPr lang="en-US" sz="2400" dirty="0"/>
              <a:t>Small ovoid – polygonal cells with nuclear grooving.</a:t>
            </a:r>
          </a:p>
        </p:txBody>
      </p:sp>
    </p:spTree>
    <p:extLst>
      <p:ext uri="{BB962C8B-B14F-4D97-AF65-F5344CB8AC3E}">
        <p14:creationId xmlns:p14="http://schemas.microsoft.com/office/powerpoint/2010/main" val="603144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0320" y="444137"/>
            <a:ext cx="6518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Thecoma</a:t>
            </a:r>
            <a:r>
              <a:rPr lang="en-US" sz="3600" b="1" dirty="0"/>
              <a:t> - fibroma </a:t>
            </a:r>
            <a:r>
              <a:rPr lang="en-US" sz="3600" b="1" dirty="0" err="1"/>
              <a:t>tumours</a:t>
            </a:r>
            <a:endParaRPr lang="en-US" sz="3600" b="1" dirty="0"/>
          </a:p>
        </p:txBody>
      </p:sp>
      <p:pic>
        <p:nvPicPr>
          <p:cNvPr id="4098" name="Picture 2" descr="Image result for Thecoma - fibro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6" y="2037419"/>
            <a:ext cx="4808310" cy="360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27371" y="1858001"/>
            <a:ext cx="52773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Unilateral </a:t>
            </a:r>
          </a:p>
          <a:p>
            <a:r>
              <a:rPr lang="en-US" sz="2400" dirty="0"/>
              <a:t>Mostly solid</a:t>
            </a:r>
          </a:p>
          <a:p>
            <a:r>
              <a:rPr lang="en-US" sz="2400" dirty="0"/>
              <a:t>Fibroblasts and theca cells (Fibroma – </a:t>
            </a:r>
            <a:r>
              <a:rPr lang="en-US" sz="2400" dirty="0" err="1"/>
              <a:t>thecoma</a:t>
            </a:r>
            <a:r>
              <a:rPr lang="en-US" sz="2400" dirty="0"/>
              <a:t>)</a:t>
            </a:r>
          </a:p>
          <a:p>
            <a:r>
              <a:rPr lang="en-US" sz="2400" dirty="0"/>
              <a:t>Pure </a:t>
            </a:r>
            <a:r>
              <a:rPr lang="en-US" sz="2400" dirty="0" err="1"/>
              <a:t>thecomas</a:t>
            </a:r>
            <a:r>
              <a:rPr lang="en-US" sz="2400" dirty="0"/>
              <a:t> are rare</a:t>
            </a:r>
          </a:p>
          <a:p>
            <a:r>
              <a:rPr lang="en-US" sz="2400" dirty="0" err="1"/>
              <a:t>Thecomas</a:t>
            </a:r>
            <a:r>
              <a:rPr lang="en-US" sz="2400" dirty="0"/>
              <a:t> may be hormonally active.</a:t>
            </a:r>
          </a:p>
          <a:p>
            <a:r>
              <a:rPr lang="en-US" sz="2400" dirty="0"/>
              <a:t>Unusual manifestations</a:t>
            </a:r>
          </a:p>
          <a:p>
            <a:r>
              <a:rPr lang="en-US" sz="2400" dirty="0"/>
              <a:t>	Ascites and Hydrothorax – </a:t>
            </a:r>
            <a:r>
              <a:rPr lang="en-US" sz="2400" dirty="0" err="1"/>
              <a:t>Meig</a:t>
            </a:r>
            <a:endParaRPr lang="en-US" sz="2400" dirty="0"/>
          </a:p>
          <a:p>
            <a:r>
              <a:rPr lang="en-US" sz="2400" dirty="0"/>
              <a:t>	Syndrome</a:t>
            </a:r>
          </a:p>
          <a:p>
            <a:r>
              <a:rPr lang="en-US" sz="2400" dirty="0"/>
              <a:t>	Basal cell </a:t>
            </a:r>
            <a:r>
              <a:rPr lang="en-US" sz="2400" dirty="0" err="1"/>
              <a:t>naevus</a:t>
            </a:r>
            <a:r>
              <a:rPr lang="en-US" sz="2400" dirty="0"/>
              <a:t> Syndrome</a:t>
            </a:r>
          </a:p>
        </p:txBody>
      </p:sp>
    </p:spTree>
    <p:extLst>
      <p:ext uri="{BB962C8B-B14F-4D97-AF65-F5344CB8AC3E}">
        <p14:creationId xmlns:p14="http://schemas.microsoft.com/office/powerpoint/2010/main" val="3170773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507" y="298486"/>
            <a:ext cx="7729728" cy="1188720"/>
          </a:xfrm>
        </p:spPr>
        <p:txBody>
          <a:bodyPr/>
          <a:lstStyle/>
          <a:p>
            <a:r>
              <a:rPr lang="en-US" dirty="0"/>
              <a:t>Metastatic </a:t>
            </a:r>
            <a:r>
              <a:rPr lang="en-US" dirty="0" err="1"/>
              <a:t>tumours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507" y="2024089"/>
            <a:ext cx="7729728" cy="3101983"/>
          </a:xfrm>
        </p:spPr>
        <p:txBody>
          <a:bodyPr>
            <a:noAutofit/>
          </a:bodyPr>
          <a:lstStyle/>
          <a:p>
            <a:r>
              <a:rPr lang="en-US" sz="2800" dirty="0"/>
              <a:t>From </a:t>
            </a:r>
            <a:r>
              <a:rPr lang="en-US" sz="2800" dirty="0" err="1"/>
              <a:t>Mullerian</a:t>
            </a:r>
            <a:r>
              <a:rPr lang="en-US" sz="2800" dirty="0"/>
              <a:t> origin – Uterus, Fallopian tubes, Contralateral ovary and pelvic peritoneum</a:t>
            </a:r>
          </a:p>
          <a:p>
            <a:r>
              <a:rPr lang="en-US" sz="2800" dirty="0"/>
              <a:t>From extra-</a:t>
            </a:r>
            <a:r>
              <a:rPr lang="en-US" sz="2800" dirty="0" err="1"/>
              <a:t>Mullerian</a:t>
            </a:r>
            <a:r>
              <a:rPr lang="en-US" sz="2800" dirty="0"/>
              <a:t> sites </a:t>
            </a:r>
          </a:p>
          <a:p>
            <a:pPr lvl="1"/>
            <a:r>
              <a:rPr lang="en-US" sz="2800" dirty="0"/>
              <a:t>Breast</a:t>
            </a:r>
          </a:p>
          <a:p>
            <a:pPr lvl="1"/>
            <a:r>
              <a:rPr lang="en-US" sz="2800" dirty="0"/>
              <a:t>GIT – Colon and Stomach</a:t>
            </a:r>
          </a:p>
          <a:p>
            <a:pPr lvl="1"/>
            <a:r>
              <a:rPr lang="en-US" sz="2800" dirty="0"/>
              <a:t>Pancreas</a:t>
            </a:r>
          </a:p>
          <a:p>
            <a:pPr lvl="1"/>
            <a:r>
              <a:rPr lang="en-US" sz="2800" dirty="0" err="1"/>
              <a:t>Billiary</a:t>
            </a:r>
            <a:r>
              <a:rPr lang="en-US" sz="2800" dirty="0"/>
              <a:t> tract</a:t>
            </a:r>
          </a:p>
        </p:txBody>
      </p:sp>
    </p:spTree>
    <p:extLst>
      <p:ext uri="{BB962C8B-B14F-4D97-AF65-F5344CB8AC3E}">
        <p14:creationId xmlns:p14="http://schemas.microsoft.com/office/powerpoint/2010/main" val="936567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Gestational trophoblastic disease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51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591" y="174983"/>
            <a:ext cx="7729728" cy="1188720"/>
          </a:xfrm>
        </p:spPr>
        <p:txBody>
          <a:bodyPr/>
          <a:lstStyle/>
          <a:p>
            <a:r>
              <a:rPr lang="en-US" dirty="0"/>
              <a:t>Gestational trophoblastic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4618" y="1709790"/>
            <a:ext cx="10127673" cy="492653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Arising from abnormal proliferation of trophoblasts of the placenta.</a:t>
            </a:r>
          </a:p>
          <a:p>
            <a:r>
              <a:rPr lang="en-US" sz="2400" dirty="0"/>
              <a:t>Molar pregnancies-</a:t>
            </a:r>
          </a:p>
          <a:p>
            <a:pPr marL="0" indent="0">
              <a:buNone/>
            </a:pPr>
            <a:r>
              <a:rPr lang="en-US" sz="2400" dirty="0"/>
              <a:t>           </a:t>
            </a:r>
            <a:r>
              <a:rPr lang="en-US" sz="2400" dirty="0" err="1"/>
              <a:t>hydatidiform</a:t>
            </a:r>
            <a:r>
              <a:rPr lang="en-US" sz="2400" dirty="0"/>
              <a:t> mole:       complete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partial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invasive</a:t>
            </a:r>
          </a:p>
          <a:p>
            <a:r>
              <a:rPr lang="en-US" sz="2400" dirty="0"/>
              <a:t>Gestational trophoblastic neoplasia-</a:t>
            </a:r>
          </a:p>
          <a:p>
            <a:pPr marL="0" indent="0">
              <a:buNone/>
            </a:pPr>
            <a:r>
              <a:rPr lang="en-US" sz="2400" dirty="0"/>
              <a:t>           </a:t>
            </a:r>
            <a:r>
              <a:rPr lang="en-US" sz="2400" dirty="0" err="1"/>
              <a:t>Choriocarcinoma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Placental site trophoblastic </a:t>
            </a:r>
            <a:r>
              <a:rPr lang="en-US" sz="2400" dirty="0" err="1"/>
              <a:t>tumour</a:t>
            </a:r>
            <a:r>
              <a:rPr lang="en-US" sz="2400" dirty="0"/>
              <a:t>(PSTT)</a:t>
            </a:r>
          </a:p>
          <a:p>
            <a:pPr marL="0" indent="0">
              <a:buNone/>
            </a:pPr>
            <a:r>
              <a:rPr lang="en-US" sz="2400" dirty="0"/>
              <a:t>           Epithelioid trophoblastic </a:t>
            </a:r>
            <a:r>
              <a:rPr lang="en-US" sz="2400" dirty="0" err="1"/>
              <a:t>tumour</a:t>
            </a:r>
            <a:r>
              <a:rPr lang="en-US" sz="2400" dirty="0"/>
              <a:t>(ETT)</a:t>
            </a:r>
          </a:p>
          <a:p>
            <a:r>
              <a:rPr lang="en-US" sz="2400" dirty="0"/>
              <a:t>Non neoplastic trophoblastic lesions-</a:t>
            </a:r>
          </a:p>
          <a:p>
            <a:pPr marL="0" indent="0">
              <a:buNone/>
            </a:pPr>
            <a:r>
              <a:rPr lang="en-US" sz="2400" dirty="0"/>
              <a:t>           Exaggerated placental site(EPS)</a:t>
            </a:r>
          </a:p>
          <a:p>
            <a:pPr marL="0" indent="0">
              <a:buNone/>
            </a:pPr>
            <a:r>
              <a:rPr lang="en-US" sz="2400" dirty="0"/>
              <a:t>           Placental site nodule and plaque(PSN)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8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2130" y="363801"/>
            <a:ext cx="7729728" cy="1188720"/>
          </a:xfrm>
        </p:spPr>
        <p:txBody>
          <a:bodyPr/>
          <a:lstStyle/>
          <a:p>
            <a:r>
              <a:rPr lang="en-US" dirty="0"/>
              <a:t>Ovarian </a:t>
            </a:r>
            <a:r>
              <a:rPr lang="en-US" dirty="0" err="1"/>
              <a:t>tumours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2046" y="2155371"/>
            <a:ext cx="8817428" cy="3958045"/>
          </a:xfrm>
        </p:spPr>
        <p:txBody>
          <a:bodyPr>
            <a:noAutofit/>
          </a:bodyPr>
          <a:lstStyle/>
          <a:p>
            <a:r>
              <a:rPr lang="en-US" sz="2400" dirty="0"/>
              <a:t>80% of ovarian </a:t>
            </a:r>
            <a:r>
              <a:rPr lang="en-US" sz="2400" dirty="0" err="1"/>
              <a:t>tumours</a:t>
            </a:r>
            <a:r>
              <a:rPr lang="en-US" sz="2400" dirty="0"/>
              <a:t> are benign, </a:t>
            </a:r>
          </a:p>
          <a:p>
            <a:r>
              <a:rPr lang="en-US" sz="2400" dirty="0"/>
              <a:t>Fifth most common form of cancer in women.</a:t>
            </a:r>
          </a:p>
          <a:p>
            <a:r>
              <a:rPr lang="en-US" sz="2400" dirty="0"/>
              <a:t>Cannot be detected early because a </a:t>
            </a:r>
            <a:r>
              <a:rPr lang="en-US" sz="2400" dirty="0" err="1"/>
              <a:t>preneoplastic</a:t>
            </a:r>
            <a:r>
              <a:rPr lang="en-US" sz="2400" dirty="0"/>
              <a:t> stage has not been discovered.</a:t>
            </a:r>
          </a:p>
          <a:p>
            <a:r>
              <a:rPr lang="en-US" sz="2400" dirty="0"/>
              <a:t>Pathogenesis / risk factors:</a:t>
            </a:r>
          </a:p>
          <a:p>
            <a:pPr lvl="1"/>
            <a:r>
              <a:rPr lang="en-US" sz="2400" dirty="0"/>
              <a:t>Unmarried women and women of low parity</a:t>
            </a:r>
          </a:p>
          <a:p>
            <a:pPr lvl="1"/>
            <a:r>
              <a:rPr lang="en-US" sz="2400" dirty="0"/>
              <a:t>Mutations of BRCA 1 and 2</a:t>
            </a:r>
          </a:p>
          <a:p>
            <a:pPr lvl="1"/>
            <a:r>
              <a:rPr lang="en-US" sz="2400" dirty="0"/>
              <a:t>Ovarian dysgenesis</a:t>
            </a:r>
          </a:p>
          <a:p>
            <a:pPr lvl="1"/>
            <a:r>
              <a:rPr lang="en-US" sz="2400" dirty="0"/>
              <a:t>Low risk in patients who have undergone tubal ligation and have taken OCP</a:t>
            </a:r>
          </a:p>
        </p:txBody>
      </p:sp>
    </p:spTree>
    <p:extLst>
      <p:ext uri="{BB962C8B-B14F-4D97-AF65-F5344CB8AC3E}">
        <p14:creationId xmlns:p14="http://schemas.microsoft.com/office/powerpoint/2010/main" val="1785673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873" y="220109"/>
            <a:ext cx="7729728" cy="1188720"/>
          </a:xfrm>
        </p:spPr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hydatidiform</a:t>
            </a:r>
            <a:r>
              <a:rPr lang="en-US" dirty="0"/>
              <a:t> 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158" y="1879723"/>
            <a:ext cx="5998464" cy="4062547"/>
          </a:xfrm>
        </p:spPr>
        <p:txBody>
          <a:bodyPr>
            <a:noAutofit/>
          </a:bodyPr>
          <a:lstStyle/>
          <a:p>
            <a:r>
              <a:rPr lang="en-US" sz="2400" dirty="0"/>
              <a:t>Proliferative disorder of the placenta, resulting in villous </a:t>
            </a:r>
            <a:r>
              <a:rPr lang="en-US" sz="2400" dirty="0" err="1"/>
              <a:t>hydrops</a:t>
            </a:r>
            <a:r>
              <a:rPr lang="en-US" sz="2400" dirty="0"/>
              <a:t> and trophoblastic hyperplasia with out embryonic development.</a:t>
            </a:r>
          </a:p>
          <a:p>
            <a:r>
              <a:rPr lang="en-US" sz="2400" dirty="0"/>
              <a:t>Diploid paternal only genome is the fundamental genetic etiology.</a:t>
            </a:r>
          </a:p>
          <a:p>
            <a:r>
              <a:rPr lang="en-US" sz="2400" dirty="0"/>
              <a:t>90% are 46XX,arising from duplication of chromosome of  a haploid sperm after fertilization of an egg with inactive /absent maternal chromosome</a:t>
            </a:r>
          </a:p>
          <a:p>
            <a:r>
              <a:rPr lang="en-US" sz="2400" dirty="0"/>
              <a:t>10% are 46XY ,fertilization of an empty ovum by 2 sperm(</a:t>
            </a:r>
            <a:r>
              <a:rPr lang="en-US" sz="2400" dirty="0" err="1"/>
              <a:t>dispermy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2089" y="2325190"/>
            <a:ext cx="4224406" cy="317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793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381" y="376863"/>
            <a:ext cx="7729728" cy="1188720"/>
          </a:xfrm>
        </p:spPr>
        <p:txBody>
          <a:bodyPr/>
          <a:lstStyle/>
          <a:p>
            <a:r>
              <a:rPr lang="en-US" dirty="0"/>
              <a:t>Complete H 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88" y="1881051"/>
            <a:ext cx="6011527" cy="402879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Vaginal bleeding with passage of vesicles</a:t>
            </a:r>
          </a:p>
          <a:p>
            <a:r>
              <a:rPr lang="en-US" sz="2400" dirty="0"/>
              <a:t>Disproportionately large uterus</a:t>
            </a:r>
          </a:p>
          <a:p>
            <a:r>
              <a:rPr lang="en-US" sz="2400" dirty="0"/>
              <a:t>Other-hyperemesis, pre-</a:t>
            </a:r>
            <a:r>
              <a:rPr lang="en-US" sz="2400" dirty="0" err="1"/>
              <a:t>eclmpsia</a:t>
            </a:r>
            <a:endParaRPr lang="en-US" sz="2400" dirty="0"/>
          </a:p>
          <a:p>
            <a:r>
              <a:rPr lang="en-US" sz="2400" dirty="0"/>
              <a:t>Marked elevation of serum </a:t>
            </a:r>
            <a:r>
              <a:rPr lang="en-US" sz="2400" dirty="0" err="1"/>
              <a:t>hCG</a:t>
            </a:r>
            <a:r>
              <a:rPr lang="en-US" sz="2400" dirty="0"/>
              <a:t> (100,000mIU/ml).</a:t>
            </a:r>
          </a:p>
          <a:p>
            <a:r>
              <a:rPr lang="en-US" sz="2400" dirty="0"/>
              <a:t>USG-snowstorm or granular appearance.</a:t>
            </a:r>
          </a:p>
          <a:p>
            <a:endParaRPr lang="en-US" sz="2400" dirty="0"/>
          </a:p>
          <a:p>
            <a:r>
              <a:rPr lang="en-US" sz="2400" b="1" dirty="0"/>
              <a:t>Macroscopy- </a:t>
            </a:r>
          </a:p>
          <a:p>
            <a:pPr lvl="1"/>
            <a:r>
              <a:rPr lang="en-US" sz="2400" dirty="0"/>
              <a:t>semitransparent vesicles of variable sizes, normal placental structures and fetal parts absent.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806" y="2690950"/>
            <a:ext cx="4482850" cy="30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711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319" y="350738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Histology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42" y="2181498"/>
            <a:ext cx="5319195" cy="4284616"/>
          </a:xfrm>
        </p:spPr>
        <p:txBody>
          <a:bodyPr>
            <a:normAutofit/>
          </a:bodyPr>
          <a:lstStyle/>
          <a:p>
            <a:r>
              <a:rPr lang="en-US" sz="2400" dirty="0"/>
              <a:t>Diffuse villous enlargement with marked </a:t>
            </a:r>
            <a:r>
              <a:rPr lang="en-US" sz="2400" dirty="0" err="1"/>
              <a:t>hydropic</a:t>
            </a:r>
            <a:r>
              <a:rPr lang="en-US" sz="2400" dirty="0"/>
              <a:t> changes</a:t>
            </a:r>
          </a:p>
          <a:p>
            <a:r>
              <a:rPr lang="en-US" sz="2400" dirty="0"/>
              <a:t>Cistern( </a:t>
            </a:r>
            <a:r>
              <a:rPr lang="en-US" sz="2400" dirty="0" err="1"/>
              <a:t>cental</a:t>
            </a:r>
            <a:r>
              <a:rPr lang="en-US" sz="2400" dirty="0"/>
              <a:t> cavity) formation.</a:t>
            </a:r>
          </a:p>
          <a:p>
            <a:r>
              <a:rPr lang="en-US" sz="2400" dirty="0"/>
              <a:t>Avascular villi</a:t>
            </a:r>
          </a:p>
          <a:p>
            <a:r>
              <a:rPr lang="en-US" sz="2400" dirty="0"/>
              <a:t>Marked trophoblastic hyperplasia in a circumferential pattern.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3" y="2048910"/>
            <a:ext cx="4857100" cy="3659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992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314" y="755686"/>
            <a:ext cx="7729728" cy="1188720"/>
          </a:xfrm>
        </p:spPr>
        <p:txBody>
          <a:bodyPr/>
          <a:lstStyle/>
          <a:p>
            <a:r>
              <a:rPr lang="en-US" dirty="0"/>
              <a:t>Histology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21" y="2939960"/>
            <a:ext cx="4212916" cy="317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166" y="2960915"/>
            <a:ext cx="48006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882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508" y="337675"/>
            <a:ext cx="7729728" cy="1188720"/>
          </a:xfrm>
        </p:spPr>
        <p:txBody>
          <a:bodyPr/>
          <a:lstStyle/>
          <a:p>
            <a:r>
              <a:rPr lang="en-US" dirty="0"/>
              <a:t>Partial 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023" y="1988443"/>
            <a:ext cx="5515138" cy="3879669"/>
          </a:xfrm>
        </p:spPr>
        <p:txBody>
          <a:bodyPr>
            <a:noAutofit/>
          </a:bodyPr>
          <a:lstStyle/>
          <a:p>
            <a:r>
              <a:rPr lang="en-US" sz="2400" dirty="0"/>
              <a:t>GTD with abnormal chorionic villi characterized by two populations of villi, enlarged ,</a:t>
            </a:r>
            <a:r>
              <a:rPr lang="en-US" sz="2400" dirty="0" err="1"/>
              <a:t>oedematous</a:t>
            </a:r>
            <a:r>
              <a:rPr lang="en-US" sz="2400" dirty="0"/>
              <a:t> villi and normal-sized villi.</a:t>
            </a:r>
          </a:p>
          <a:p>
            <a:r>
              <a:rPr lang="en-US" sz="2400" dirty="0"/>
              <a:t>Fetal development often present</a:t>
            </a:r>
          </a:p>
          <a:p>
            <a:r>
              <a:rPr lang="en-US" sz="2400" dirty="0"/>
              <a:t>Fertilization of normal egg by two spermatozoa (dispermic-90%)</a:t>
            </a:r>
          </a:p>
          <a:p>
            <a:r>
              <a:rPr lang="en-US" sz="2400" dirty="0"/>
              <a:t>Fertilization by one spermatozoa followed by duplication of the paternal chromosomal content (monospermic-10%)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097" y="1988443"/>
            <a:ext cx="4800600" cy="347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256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1159" y="496388"/>
            <a:ext cx="4679115" cy="1188720"/>
          </a:xfrm>
        </p:spPr>
        <p:txBody>
          <a:bodyPr/>
          <a:lstStyle/>
          <a:p>
            <a:r>
              <a:rPr lang="en-US" dirty="0"/>
              <a:t>Microscopy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0713" y="2180844"/>
            <a:ext cx="4600738" cy="4468150"/>
          </a:xfrm>
        </p:spPr>
        <p:txBody>
          <a:bodyPr/>
          <a:lstStyle/>
          <a:p>
            <a:r>
              <a:rPr lang="en-US" sz="2400" dirty="0"/>
              <a:t>Two discrete population of villi –large </a:t>
            </a:r>
            <a:r>
              <a:rPr lang="en-US" sz="2400" dirty="0" err="1"/>
              <a:t>hydropic</a:t>
            </a:r>
            <a:r>
              <a:rPr lang="en-US" sz="2400" dirty="0"/>
              <a:t> </a:t>
            </a:r>
            <a:r>
              <a:rPr lang="en-US" sz="2400" dirty="0" err="1"/>
              <a:t>vill</a:t>
            </a:r>
            <a:r>
              <a:rPr lang="en-US" sz="2400" dirty="0"/>
              <a:t> and small fibrotic villi</a:t>
            </a:r>
          </a:p>
          <a:p>
            <a:r>
              <a:rPr lang="en-US" sz="2400" dirty="0"/>
              <a:t>Enlarged villi with scalloped borders and trophoblastic </a:t>
            </a:r>
            <a:r>
              <a:rPr lang="en-US" sz="2400" dirty="0" err="1"/>
              <a:t>psedoinclusions</a:t>
            </a:r>
            <a:endParaRPr lang="en-US" sz="2400" dirty="0"/>
          </a:p>
          <a:p>
            <a:r>
              <a:rPr lang="en-US" sz="2400" dirty="0"/>
              <a:t>Trophoblastic hyperplasia is less marked.</a:t>
            </a:r>
          </a:p>
          <a:p>
            <a:r>
              <a:rPr lang="en-US" sz="2400" dirty="0"/>
              <a:t>Fetal vessels and nucleated RBC often present.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05" y="470590"/>
            <a:ext cx="4273637" cy="320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04" y="3851147"/>
            <a:ext cx="4273637" cy="279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653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hp user\Desktop\GTD pictures\A-Comparison-of-the-Characteristics-of-Partial-and-Complete-Moles-Derived-From-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762000"/>
            <a:ext cx="878743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336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020762"/>
          </a:xfrm>
        </p:spPr>
        <p:txBody>
          <a:bodyPr/>
          <a:lstStyle/>
          <a:p>
            <a:r>
              <a:rPr lang="en-US" dirty="0"/>
              <a:t>Invasive mole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9635" y="1567543"/>
            <a:ext cx="11599816" cy="4558621"/>
          </a:xfrm>
        </p:spPr>
        <p:txBody>
          <a:bodyPr>
            <a:normAutofit/>
          </a:bodyPr>
          <a:lstStyle/>
          <a:p>
            <a:r>
              <a:rPr lang="en-US" sz="2400" b="1" dirty="0"/>
              <a:t>A </a:t>
            </a:r>
            <a:r>
              <a:rPr lang="en-US" sz="2400" b="1" dirty="0" err="1"/>
              <a:t>hydatidiform</a:t>
            </a:r>
            <a:r>
              <a:rPr lang="en-US" sz="2400" b="1" dirty="0"/>
              <a:t> mole(complete or partial) that invades the myometrium and /or uterine vasculature.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14600"/>
            <a:ext cx="7772400" cy="420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678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choriocarcinoma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malignant, trophoblastic </a:t>
            </a:r>
            <a:r>
              <a:rPr lang="en-US" sz="2400" dirty="0" err="1"/>
              <a:t>tumour</a:t>
            </a:r>
            <a:r>
              <a:rPr lang="en-US" sz="2400" dirty="0"/>
              <a:t>  consisting of </a:t>
            </a:r>
            <a:r>
              <a:rPr lang="en-US" sz="2400" dirty="0" err="1"/>
              <a:t>trimorphic</a:t>
            </a:r>
            <a:r>
              <a:rPr lang="en-US" sz="2400" dirty="0"/>
              <a:t> proliferation of IT,CT,ST</a:t>
            </a:r>
          </a:p>
          <a:p>
            <a:r>
              <a:rPr lang="en-US" sz="2400" dirty="0"/>
              <a:t>In the absence of chorionic villi</a:t>
            </a:r>
          </a:p>
          <a:p>
            <a:r>
              <a:rPr lang="en-US" sz="2400" dirty="0"/>
              <a:t>Rapidly invasive with early </a:t>
            </a:r>
            <a:r>
              <a:rPr lang="en-US" sz="2400" dirty="0" err="1"/>
              <a:t>hematogenous</a:t>
            </a:r>
            <a:r>
              <a:rPr lang="en-US" sz="2400" dirty="0"/>
              <a:t> metastasis, however most can be cured by treatment.</a:t>
            </a:r>
          </a:p>
        </p:txBody>
      </p:sp>
    </p:spTree>
    <p:extLst>
      <p:ext uri="{BB962C8B-B14F-4D97-AF65-F5344CB8AC3E}">
        <p14:creationId xmlns:p14="http://schemas.microsoft.com/office/powerpoint/2010/main" val="3678141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154" y="220108"/>
            <a:ext cx="4692177" cy="1188720"/>
          </a:xfrm>
        </p:spPr>
        <p:txBody>
          <a:bodyPr>
            <a:normAutofit/>
          </a:bodyPr>
          <a:lstStyle/>
          <a:p>
            <a:r>
              <a:rPr lang="en-US" dirty="0" err="1"/>
              <a:t>Choriocarcinoma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970" y="1554481"/>
            <a:ext cx="6024590" cy="4480560"/>
          </a:xfrm>
        </p:spPr>
        <p:txBody>
          <a:bodyPr>
            <a:noAutofit/>
          </a:bodyPr>
          <a:lstStyle/>
          <a:p>
            <a:r>
              <a:rPr lang="en-US" sz="2400" dirty="0"/>
              <a:t>Occur in women of reproductive age.</a:t>
            </a:r>
          </a:p>
          <a:p>
            <a:r>
              <a:rPr lang="en-US" sz="2400" dirty="0"/>
              <a:t>50% diagnosed following term pregnancy, 25% following molar pregnancies.</a:t>
            </a:r>
          </a:p>
          <a:p>
            <a:r>
              <a:rPr lang="en-US" sz="2400" dirty="0"/>
              <a:t>Interval time from index gestation varies from a few months to 14 yrs.</a:t>
            </a:r>
          </a:p>
          <a:p>
            <a:r>
              <a:rPr lang="en-US" sz="2400" dirty="0"/>
              <a:t>Most common symptom is vaginal bleeding.</a:t>
            </a:r>
          </a:p>
          <a:p>
            <a:r>
              <a:rPr lang="en-US" sz="2400" dirty="0"/>
              <a:t>Macroscopy :</a:t>
            </a:r>
          </a:p>
          <a:p>
            <a:pPr lvl="1"/>
            <a:r>
              <a:rPr lang="en-US" sz="2400" dirty="0"/>
              <a:t>Bulky </a:t>
            </a:r>
            <a:r>
              <a:rPr lang="en-US" sz="2400" dirty="0" err="1"/>
              <a:t>tumour</a:t>
            </a:r>
            <a:endParaRPr lang="en-US" sz="2400" dirty="0"/>
          </a:p>
          <a:p>
            <a:pPr lvl="1"/>
            <a:r>
              <a:rPr lang="en-US" sz="2400" dirty="0"/>
              <a:t>Single to multiple dark- red masses with extensive central </a:t>
            </a:r>
            <a:r>
              <a:rPr lang="en-US" sz="2400" dirty="0" err="1"/>
              <a:t>haemorrhages</a:t>
            </a:r>
            <a:r>
              <a:rPr lang="en-US" sz="2400" dirty="0"/>
              <a:t> and variable amounts of necrosis.</a:t>
            </a:r>
          </a:p>
          <a:p>
            <a:pPr lvl="1"/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46" y="1299754"/>
            <a:ext cx="4038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479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Ovarian carcinoma pathogene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0" y="280580"/>
            <a:ext cx="108585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44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77962"/>
          </a:xfrm>
        </p:spPr>
        <p:txBody>
          <a:bodyPr/>
          <a:lstStyle/>
          <a:p>
            <a:r>
              <a:rPr lang="en-US" dirty="0"/>
              <a:t>Microscopy </a:t>
            </a:r>
          </a:p>
        </p:txBody>
      </p:sp>
      <p:pic>
        <p:nvPicPr>
          <p:cNvPr id="2050" name="Picture 2" descr="C:\Users\hp user\Desktop\GTD pictures\gestational-trophoblastic-diseases-35-63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1710"/>
            <a:ext cx="8578840" cy="681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12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Microscopy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Diffusely infiltrative or solid masses of cohesive sheets of </a:t>
            </a:r>
            <a:r>
              <a:rPr lang="en-US" sz="2400" dirty="0" err="1"/>
              <a:t>trimorphic</a:t>
            </a:r>
            <a:r>
              <a:rPr lang="en-US" sz="2400" dirty="0"/>
              <a:t> malignant </a:t>
            </a:r>
            <a:r>
              <a:rPr lang="en-US" sz="2400" dirty="0" err="1"/>
              <a:t>trophoblast</a:t>
            </a:r>
            <a:r>
              <a:rPr lang="en-US" sz="2400" dirty="0"/>
              <a:t>, consist of IT,CT,ST.</a:t>
            </a:r>
          </a:p>
          <a:p>
            <a:r>
              <a:rPr lang="en-US" sz="2400" dirty="0" err="1"/>
              <a:t>Haemorrhage</a:t>
            </a:r>
            <a:r>
              <a:rPr lang="en-US" sz="2400" dirty="0"/>
              <a:t> and necrosis.</a:t>
            </a:r>
          </a:p>
          <a:p>
            <a:r>
              <a:rPr lang="en-US" sz="2400" dirty="0"/>
              <a:t>LV invasion common</a:t>
            </a:r>
          </a:p>
          <a:p>
            <a:r>
              <a:rPr lang="en-US" sz="2400" dirty="0"/>
              <a:t>Striking cytological </a:t>
            </a:r>
            <a:r>
              <a:rPr lang="en-US" sz="2400" dirty="0" err="1"/>
              <a:t>atypia</a:t>
            </a:r>
            <a:r>
              <a:rPr lang="en-US" sz="2400" dirty="0"/>
              <a:t> and numerous mitoses.</a:t>
            </a:r>
          </a:p>
          <a:p>
            <a:r>
              <a:rPr lang="en-US" sz="2400" dirty="0"/>
              <a:t>No intrinsic stromal or vascular elements.</a:t>
            </a:r>
          </a:p>
        </p:txBody>
      </p:sp>
    </p:spTree>
    <p:extLst>
      <p:ext uri="{BB962C8B-B14F-4D97-AF65-F5344CB8AC3E}">
        <p14:creationId xmlns:p14="http://schemas.microsoft.com/office/powerpoint/2010/main" val="765605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690372"/>
            <a:ext cx="7729728" cy="1188720"/>
          </a:xfrm>
        </p:spPr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338252"/>
            <a:ext cx="7729728" cy="3401776"/>
          </a:xfrm>
        </p:spPr>
        <p:txBody>
          <a:bodyPr/>
          <a:lstStyle/>
          <a:p>
            <a:r>
              <a:rPr lang="en-US" dirty="0"/>
              <a:t>Ectopic pregnancy  -  what are products of gestation?</a:t>
            </a:r>
          </a:p>
          <a:p>
            <a:r>
              <a:rPr lang="en-US" dirty="0"/>
              <a:t>How do you differentiate the different types of trophoblastic diseases</a:t>
            </a:r>
          </a:p>
          <a:p>
            <a:r>
              <a:rPr lang="en-US" dirty="0"/>
              <a:t>What are the causes for a </a:t>
            </a:r>
            <a:r>
              <a:rPr lang="en-US" dirty="0" err="1"/>
              <a:t>tubo</a:t>
            </a:r>
            <a:r>
              <a:rPr lang="en-US" dirty="0"/>
              <a:t>-ovarian masses?</a:t>
            </a:r>
          </a:p>
          <a:p>
            <a:r>
              <a:rPr lang="en-US" dirty="0"/>
              <a:t>How do you recognize different types of ovarian </a:t>
            </a:r>
            <a:r>
              <a:rPr lang="en-US" dirty="0" err="1"/>
              <a:t>tumours</a:t>
            </a:r>
            <a:r>
              <a:rPr lang="en-US" dirty="0"/>
              <a:t> based on</a:t>
            </a:r>
          </a:p>
          <a:p>
            <a:pPr lvl="1"/>
            <a:r>
              <a:rPr lang="en-US" dirty="0"/>
              <a:t>Solid and cystic nature</a:t>
            </a:r>
          </a:p>
          <a:p>
            <a:pPr lvl="1"/>
            <a:r>
              <a:rPr lang="en-US" dirty="0"/>
              <a:t>Bilateral or unilateral</a:t>
            </a:r>
          </a:p>
          <a:p>
            <a:pPr lvl="1"/>
            <a:r>
              <a:rPr lang="en-US" dirty="0" err="1"/>
              <a:t>Colour</a:t>
            </a:r>
            <a:endParaRPr lang="en-US" dirty="0"/>
          </a:p>
          <a:p>
            <a:pPr lvl="1"/>
            <a:r>
              <a:rPr lang="en-US" dirty="0"/>
              <a:t>Hormone secretion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0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Cancers associated with endometrio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6" y="383323"/>
            <a:ext cx="10908663" cy="624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2696" y="522514"/>
            <a:ext cx="5238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Endometriosis associated </a:t>
            </a:r>
            <a:r>
              <a:rPr lang="en-US" sz="2400" b="1" dirty="0" err="1"/>
              <a:t>tumours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0219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66" y="571864"/>
            <a:ext cx="8438605" cy="633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6572" y="300447"/>
            <a:ext cx="3213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9171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942" y="350738"/>
            <a:ext cx="7729728" cy="1188720"/>
          </a:xfrm>
        </p:spPr>
        <p:txBody>
          <a:bodyPr/>
          <a:lstStyle/>
          <a:p>
            <a:r>
              <a:rPr lang="en-US" dirty="0"/>
              <a:t>Surface epithelial </a:t>
            </a:r>
            <a:r>
              <a:rPr lang="en-US" dirty="0" err="1"/>
              <a:t>tumours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006" y="2269287"/>
            <a:ext cx="11207931" cy="4127863"/>
          </a:xfrm>
        </p:spPr>
        <p:txBody>
          <a:bodyPr>
            <a:noAutofit/>
          </a:bodyPr>
          <a:lstStyle/>
          <a:p>
            <a:r>
              <a:rPr lang="en-US" sz="2800" dirty="0"/>
              <a:t>Serous </a:t>
            </a:r>
            <a:r>
              <a:rPr lang="en-US" sz="2800" dirty="0" err="1"/>
              <a:t>tumours</a:t>
            </a:r>
            <a:endParaRPr lang="en-US" sz="2800" dirty="0"/>
          </a:p>
          <a:p>
            <a:pPr lvl="1"/>
            <a:r>
              <a:rPr lang="en-US" sz="2800" dirty="0"/>
              <a:t>Benign serous cystadenoma</a:t>
            </a:r>
          </a:p>
          <a:p>
            <a:pPr lvl="1"/>
            <a:r>
              <a:rPr lang="en-US" sz="2800" dirty="0" err="1"/>
              <a:t>Boderline</a:t>
            </a:r>
            <a:r>
              <a:rPr lang="en-US" sz="2800" dirty="0"/>
              <a:t> serous </a:t>
            </a:r>
            <a:r>
              <a:rPr lang="en-US" sz="2800" dirty="0" err="1"/>
              <a:t>tumour</a:t>
            </a:r>
            <a:endParaRPr lang="en-US" sz="2800" dirty="0"/>
          </a:p>
          <a:p>
            <a:pPr lvl="1"/>
            <a:r>
              <a:rPr lang="en-US" sz="2800" dirty="0"/>
              <a:t>Serous cystadenocarcinoma / adenocarcinoma / Papillary </a:t>
            </a:r>
            <a:r>
              <a:rPr lang="en-US" sz="2800" dirty="0" err="1"/>
              <a:t>adenoca</a:t>
            </a:r>
            <a:r>
              <a:rPr lang="en-US" sz="2800" dirty="0"/>
              <a:t>:</a:t>
            </a:r>
          </a:p>
          <a:p>
            <a:r>
              <a:rPr lang="en-US" sz="2800" dirty="0"/>
              <a:t>Mucinous </a:t>
            </a:r>
            <a:r>
              <a:rPr lang="en-US" sz="2800" dirty="0" err="1"/>
              <a:t>tumours</a:t>
            </a:r>
            <a:r>
              <a:rPr lang="en-US" sz="2800" dirty="0"/>
              <a:t>  - Benign , borderline malignant</a:t>
            </a:r>
          </a:p>
          <a:p>
            <a:r>
              <a:rPr lang="en-US" sz="2800" dirty="0" err="1"/>
              <a:t>Endometrioid</a:t>
            </a:r>
            <a:r>
              <a:rPr lang="en-US" sz="2800" dirty="0"/>
              <a:t> </a:t>
            </a:r>
            <a:r>
              <a:rPr lang="en-US" sz="2800" dirty="0" err="1"/>
              <a:t>tumours</a:t>
            </a:r>
            <a:r>
              <a:rPr lang="en-US" sz="2800" dirty="0"/>
              <a:t> – Benign borderline malignant</a:t>
            </a:r>
          </a:p>
          <a:p>
            <a:r>
              <a:rPr lang="en-US" sz="2800" dirty="0"/>
              <a:t>Clear cell </a:t>
            </a:r>
            <a:r>
              <a:rPr lang="en-US" sz="2800" dirty="0" err="1"/>
              <a:t>tumours</a:t>
            </a:r>
            <a:r>
              <a:rPr lang="en-US" sz="2800" dirty="0"/>
              <a:t> – </a:t>
            </a:r>
            <a:r>
              <a:rPr lang="en-US" sz="2800" dirty="0">
                <a:solidFill>
                  <a:srgbClr val="00B050"/>
                </a:solidFill>
              </a:rPr>
              <a:t>Benign, borderline</a:t>
            </a:r>
            <a:r>
              <a:rPr lang="en-US" sz="2800" dirty="0"/>
              <a:t>,  malignant</a:t>
            </a:r>
          </a:p>
          <a:p>
            <a:r>
              <a:rPr lang="en-US" sz="2800" dirty="0"/>
              <a:t>Transitional cell </a:t>
            </a:r>
            <a:r>
              <a:rPr lang="en-US" sz="2800" dirty="0" err="1"/>
              <a:t>tumours</a:t>
            </a:r>
            <a:r>
              <a:rPr lang="en-US" sz="2800" dirty="0"/>
              <a:t> – Benign </a:t>
            </a:r>
            <a:r>
              <a:rPr lang="en-US" sz="2800" dirty="0">
                <a:solidFill>
                  <a:srgbClr val="00B050"/>
                </a:solidFill>
              </a:rPr>
              <a:t>borderline malignant</a:t>
            </a:r>
          </a:p>
        </p:txBody>
      </p:sp>
    </p:spTree>
    <p:extLst>
      <p:ext uri="{BB962C8B-B14F-4D97-AF65-F5344CB8AC3E}">
        <p14:creationId xmlns:p14="http://schemas.microsoft.com/office/powerpoint/2010/main" val="556774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68304"/>
            <a:ext cx="7729728" cy="1188720"/>
          </a:xfrm>
        </p:spPr>
        <p:txBody>
          <a:bodyPr/>
          <a:lstStyle/>
          <a:p>
            <a:r>
              <a:rPr lang="en-US" dirty="0"/>
              <a:t>Serous </a:t>
            </a:r>
            <a:r>
              <a:rPr lang="en-US" dirty="0" err="1"/>
              <a:t>tumours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794" y="2129246"/>
            <a:ext cx="9013372" cy="3610781"/>
          </a:xfrm>
        </p:spPr>
        <p:txBody>
          <a:bodyPr>
            <a:noAutofit/>
          </a:bodyPr>
          <a:lstStyle/>
          <a:p>
            <a:r>
              <a:rPr lang="en-US" sz="2400" dirty="0"/>
              <a:t>Tubal like epithelial covering and </a:t>
            </a:r>
            <a:r>
              <a:rPr lang="en-US" sz="2400" dirty="0" err="1"/>
              <a:t>containg</a:t>
            </a:r>
            <a:r>
              <a:rPr lang="en-US" sz="2400" dirty="0"/>
              <a:t> serous fluid</a:t>
            </a:r>
          </a:p>
          <a:p>
            <a:r>
              <a:rPr lang="en-US" sz="2400" dirty="0"/>
              <a:t>30% of all ovarian </a:t>
            </a:r>
            <a:r>
              <a:rPr lang="en-US" sz="2400" dirty="0" err="1"/>
              <a:t>tumours</a:t>
            </a:r>
            <a:endParaRPr lang="en-US" sz="2400" dirty="0"/>
          </a:p>
          <a:p>
            <a:pPr lvl="1"/>
            <a:r>
              <a:rPr lang="en-US" sz="2400" dirty="0"/>
              <a:t>75% are benign and borderline and 25% are malignant</a:t>
            </a:r>
          </a:p>
          <a:p>
            <a:pPr lvl="1"/>
            <a:r>
              <a:rPr lang="en-US" sz="2400" dirty="0"/>
              <a:t>40% of all ovarian cancers are serous adenocarcinomas (Therefore the most common ovarian cancer)</a:t>
            </a:r>
          </a:p>
          <a:p>
            <a:r>
              <a:rPr lang="en-US" sz="2400" dirty="0"/>
              <a:t>Benign and borderline </a:t>
            </a:r>
            <a:r>
              <a:rPr lang="en-US" sz="2400" dirty="0" err="1"/>
              <a:t>tumours</a:t>
            </a:r>
            <a:r>
              <a:rPr lang="en-US" sz="2400" dirty="0"/>
              <a:t> are most common between 20 -50years</a:t>
            </a:r>
          </a:p>
          <a:p>
            <a:r>
              <a:rPr lang="en-US" sz="2400" dirty="0"/>
              <a:t>Malignant </a:t>
            </a:r>
            <a:r>
              <a:rPr lang="en-US" sz="2400" dirty="0" err="1"/>
              <a:t>tumours</a:t>
            </a:r>
            <a:r>
              <a:rPr lang="en-US" sz="2400" dirty="0"/>
              <a:t> occur later in life</a:t>
            </a:r>
          </a:p>
        </p:txBody>
      </p:sp>
    </p:spTree>
    <p:extLst>
      <p:ext uri="{BB962C8B-B14F-4D97-AF65-F5344CB8AC3E}">
        <p14:creationId xmlns:p14="http://schemas.microsoft.com/office/powerpoint/2010/main" val="120225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erous cystadeno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934894"/>
            <a:ext cx="5552894" cy="33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ous cystadenom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3"/>
          <a:stretch/>
        </p:blipFill>
        <p:spPr bwMode="auto">
          <a:xfrm>
            <a:off x="6438810" y="934894"/>
            <a:ext cx="5030379" cy="357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67497" y="222069"/>
            <a:ext cx="462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Serous cystadenoma</a:t>
            </a:r>
          </a:p>
        </p:txBody>
      </p:sp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6" r="-14458" b="-17429"/>
          <a:stretch/>
        </p:blipFill>
        <p:spPr bwMode="auto">
          <a:xfrm>
            <a:off x="3897494" y="3975924"/>
            <a:ext cx="5082631" cy="331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6834" y="5185954"/>
            <a:ext cx="249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Tubal type of epithelium – serous cuboidal ep: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89222" y="5068389"/>
            <a:ext cx="686389" cy="440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88780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842</TotalTime>
  <Words>1165</Words>
  <Application>Microsoft Office PowerPoint</Application>
  <PresentationFormat>Widescreen</PresentationFormat>
  <Paragraphs>196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Parcel</vt:lpstr>
      <vt:lpstr>Ovarian Pathology + trophoblastic disease</vt:lpstr>
      <vt:lpstr>Ovarian cysts</vt:lpstr>
      <vt:lpstr>Ovarian tumours </vt:lpstr>
      <vt:lpstr>PowerPoint Presentation</vt:lpstr>
      <vt:lpstr>PowerPoint Presentation</vt:lpstr>
      <vt:lpstr>PowerPoint Presentation</vt:lpstr>
      <vt:lpstr>Surface epithelial tumours</vt:lpstr>
      <vt:lpstr>Serous tumours</vt:lpstr>
      <vt:lpstr>PowerPoint Presentation</vt:lpstr>
      <vt:lpstr>PowerPoint Presentation</vt:lpstr>
      <vt:lpstr>PowerPoint Presentation</vt:lpstr>
      <vt:lpstr>PowerPoint Presentation</vt:lpstr>
      <vt:lpstr>Mucinous tumours</vt:lpstr>
      <vt:lpstr>PowerPoint Presentation</vt:lpstr>
      <vt:lpstr>Endometrioid tumours</vt:lpstr>
      <vt:lpstr>PowerPoint Presentation</vt:lpstr>
      <vt:lpstr>PowerPoint Presentation</vt:lpstr>
      <vt:lpstr>PowerPoint Presentation</vt:lpstr>
      <vt:lpstr>Germ cell tumours </vt:lpstr>
      <vt:lpstr>PowerPoint Presentation</vt:lpstr>
      <vt:lpstr>PowerPoint Presentation</vt:lpstr>
      <vt:lpstr>PowerPoint Presentation</vt:lpstr>
      <vt:lpstr>PowerPoint Presentation</vt:lpstr>
      <vt:lpstr>Sex cord stromal tumours</vt:lpstr>
      <vt:lpstr>PowerPoint Presentation</vt:lpstr>
      <vt:lpstr>PowerPoint Presentation</vt:lpstr>
      <vt:lpstr>Metastatic tumours</vt:lpstr>
      <vt:lpstr>Gestational trophoblastic disease</vt:lpstr>
      <vt:lpstr>Gestational trophoblastic disease</vt:lpstr>
      <vt:lpstr>Complete hydatidiform mole</vt:lpstr>
      <vt:lpstr>Complete H Mole</vt:lpstr>
      <vt:lpstr>Histology </vt:lpstr>
      <vt:lpstr>Histology</vt:lpstr>
      <vt:lpstr>Partial mole</vt:lpstr>
      <vt:lpstr>Microscopy </vt:lpstr>
      <vt:lpstr>PowerPoint Presentation</vt:lpstr>
      <vt:lpstr>Invasive mole</vt:lpstr>
      <vt:lpstr>choriocarcinoma</vt:lpstr>
      <vt:lpstr>Choriocarcinoma </vt:lpstr>
      <vt:lpstr>Microscopy </vt:lpstr>
      <vt:lpstr>Microscopy </vt:lpstr>
      <vt:lpstr>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Ovarian Pathology + trophoblastic disease</dc:title>
  <dc:creator>admin</dc:creator>
  <cp:lastModifiedBy>isuru sampath rathnayake</cp:lastModifiedBy>
  <cp:revision>32</cp:revision>
  <dcterms:created xsi:type="dcterms:W3CDTF">2019-04-20T11:02:11Z</dcterms:created>
  <dcterms:modified xsi:type="dcterms:W3CDTF">2019-06-19T18:30:57Z</dcterms:modified>
</cp:coreProperties>
</file>